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l-NL" smtClean="0"/>
              <a:t>Klik om de stijl te bewerken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E38A26E7-83F5-47B1-99FF-77F606490076}" type="datetimeFigureOut">
              <a:rPr lang="nl-NL" smtClean="0"/>
              <a:t>1-7-2019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a:p>
        </p:txBody>
      </p:sp>
    </p:spTree>
    <p:extLst>
      <p:ext uri="{BB962C8B-B14F-4D97-AF65-F5344CB8AC3E}">
        <p14:creationId xmlns:p14="http://schemas.microsoft.com/office/powerpoint/2010/main" val="325579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E38A26E7-83F5-47B1-99FF-77F606490076}" type="datetimeFigureOut">
              <a:rPr lang="nl-NL" smtClean="0"/>
              <a:t>1-7-2019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FAFAA0-A3D1-4D85-9913-A9192260D8CC}" type="slidenum">
              <a:rPr lang="nl-NL" smtClean="0"/>
              <a:t>‹nr.›</a:t>
            </a:fld>
            <a:endParaRPr lang="nl-NL"/>
          </a:p>
        </p:txBody>
      </p:sp>
    </p:spTree>
    <p:extLst>
      <p:ext uri="{BB962C8B-B14F-4D97-AF65-F5344CB8AC3E}">
        <p14:creationId xmlns:p14="http://schemas.microsoft.com/office/powerpoint/2010/main" val="344741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l-NL" smtClean="0"/>
              <a:t>Klik om de stijl te bewerken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E38A26E7-83F5-47B1-99FF-77F606490076}" type="datetimeFigureOut">
              <a:rPr lang="nl-NL" smtClean="0"/>
              <a:t>1-7-2019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a:p>
        </p:txBody>
      </p:sp>
    </p:spTree>
    <p:extLst>
      <p:ext uri="{BB962C8B-B14F-4D97-AF65-F5344CB8AC3E}">
        <p14:creationId xmlns:p14="http://schemas.microsoft.com/office/powerpoint/2010/main" val="2457284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l-NL" smtClean="0"/>
              <a:t>Klik om de stijl te bewerken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l-NL" smtClean="0"/>
              <a:t>Tekststijl van het model bewerken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E38A26E7-83F5-47B1-99FF-77F606490076}" type="datetimeFigureOut">
              <a:rPr lang="nl-NL" smtClean="0"/>
              <a:t>1-7-2019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81931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E38A26E7-83F5-47B1-99FF-77F606490076}" type="datetimeFigureOut">
              <a:rPr lang="nl-NL" smtClean="0"/>
              <a:t>1-7-2019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a:p>
        </p:txBody>
      </p:sp>
    </p:spTree>
    <p:extLst>
      <p:ext uri="{BB962C8B-B14F-4D97-AF65-F5344CB8AC3E}">
        <p14:creationId xmlns:p14="http://schemas.microsoft.com/office/powerpoint/2010/main" val="439759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smtClean="0"/>
              <a:t>Klik om de stijl te bewerken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38A26E7-83F5-47B1-99FF-77F606490076}" type="datetimeFigureOut">
              <a:rPr lang="nl-NL" smtClean="0"/>
              <a:t>1-7-2019</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a:p>
        </p:txBody>
      </p:sp>
    </p:spTree>
    <p:extLst>
      <p:ext uri="{BB962C8B-B14F-4D97-AF65-F5344CB8AC3E}">
        <p14:creationId xmlns:p14="http://schemas.microsoft.com/office/powerpoint/2010/main" val="3385831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smtClean="0"/>
              <a:t>Klik om de stijl te bewerken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38A26E7-83F5-47B1-99FF-77F606490076}" type="datetimeFigureOut">
              <a:rPr lang="nl-NL" smtClean="0"/>
              <a:t>1-7-2019</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a:p>
        </p:txBody>
      </p:sp>
    </p:spTree>
    <p:extLst>
      <p:ext uri="{BB962C8B-B14F-4D97-AF65-F5344CB8AC3E}">
        <p14:creationId xmlns:p14="http://schemas.microsoft.com/office/powerpoint/2010/main" val="4065999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E38A26E7-83F5-47B1-99FF-77F606490076}" type="datetimeFigureOut">
              <a:rPr lang="nl-NL" smtClean="0"/>
              <a:t>1-7-2019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a:p>
        </p:txBody>
      </p:sp>
    </p:spTree>
    <p:extLst>
      <p:ext uri="{BB962C8B-B14F-4D97-AF65-F5344CB8AC3E}">
        <p14:creationId xmlns:p14="http://schemas.microsoft.com/office/powerpoint/2010/main" val="22543757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l-NL" smtClean="0"/>
              <a:t>Klik om de stijl te bewerken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E38A26E7-83F5-47B1-99FF-77F606490076}" type="datetimeFigureOut">
              <a:rPr lang="nl-NL" smtClean="0"/>
              <a:t>1-7-2019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a:p>
        </p:txBody>
      </p:sp>
    </p:spTree>
    <p:extLst>
      <p:ext uri="{BB962C8B-B14F-4D97-AF65-F5344CB8AC3E}">
        <p14:creationId xmlns:p14="http://schemas.microsoft.com/office/powerpoint/2010/main" val="1089797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3"/>
          <p:cNvSpPr>
            <a:spLocks noGrp="1"/>
          </p:cNvSpPr>
          <p:nvPr>
            <p:ph type="dt" sz="half" idx="10"/>
          </p:nvPr>
        </p:nvSpPr>
        <p:spPr/>
        <p:txBody>
          <a:bodyPr/>
          <a:lstStyle/>
          <a:p>
            <a:fld id="{E38A26E7-83F5-47B1-99FF-77F606490076}" type="datetimeFigureOut">
              <a:rPr lang="nl-NL" smtClean="0"/>
              <a:t>1-7-2019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a:p>
        </p:txBody>
      </p:sp>
    </p:spTree>
    <p:extLst>
      <p:ext uri="{BB962C8B-B14F-4D97-AF65-F5344CB8AC3E}">
        <p14:creationId xmlns:p14="http://schemas.microsoft.com/office/powerpoint/2010/main" val="262886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E38A26E7-83F5-47B1-99FF-77F606490076}" type="datetimeFigureOut">
              <a:rPr lang="nl-NL" smtClean="0"/>
              <a:t>1-7-2019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a:p>
        </p:txBody>
      </p:sp>
    </p:spTree>
    <p:extLst>
      <p:ext uri="{BB962C8B-B14F-4D97-AF65-F5344CB8AC3E}">
        <p14:creationId xmlns:p14="http://schemas.microsoft.com/office/powerpoint/2010/main" val="2372072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E38A26E7-83F5-47B1-99FF-77F606490076}" type="datetimeFigureOut">
              <a:rPr lang="nl-NL" smtClean="0"/>
              <a:t>1-7-2019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FAFAA0-A3D1-4D85-9913-A9192260D8CC}" type="slidenum">
              <a:rPr lang="nl-NL" smtClean="0"/>
              <a:t>‹nr.›</a:t>
            </a:fld>
            <a:endParaRPr lang="nl-NL"/>
          </a:p>
        </p:txBody>
      </p:sp>
    </p:spTree>
    <p:extLst>
      <p:ext uri="{BB962C8B-B14F-4D97-AF65-F5344CB8AC3E}">
        <p14:creationId xmlns:p14="http://schemas.microsoft.com/office/powerpoint/2010/main" val="2819608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E38A26E7-83F5-47B1-99FF-77F606490076}" type="datetimeFigureOut">
              <a:rPr lang="nl-NL" smtClean="0"/>
              <a:t>1-7-2019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1FAFAA0-A3D1-4D85-9913-A9192260D8CC}" type="slidenum">
              <a:rPr lang="nl-NL" smtClean="0"/>
              <a:t>‹nr.›</a:t>
            </a:fld>
            <a:endParaRPr lang="nl-NL"/>
          </a:p>
        </p:txBody>
      </p:sp>
    </p:spTree>
    <p:extLst>
      <p:ext uri="{BB962C8B-B14F-4D97-AF65-F5344CB8AC3E}">
        <p14:creationId xmlns:p14="http://schemas.microsoft.com/office/powerpoint/2010/main" val="2661498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7" name="Date Placeholder 2"/>
          <p:cNvSpPr>
            <a:spLocks noGrp="1"/>
          </p:cNvSpPr>
          <p:nvPr>
            <p:ph type="dt" sz="half" idx="10"/>
          </p:nvPr>
        </p:nvSpPr>
        <p:spPr/>
        <p:txBody>
          <a:bodyPr/>
          <a:lstStyle/>
          <a:p>
            <a:fld id="{E38A26E7-83F5-47B1-99FF-77F606490076}" type="datetimeFigureOut">
              <a:rPr lang="nl-NL" smtClean="0"/>
              <a:t>1-7-2019</a:t>
            </a:fld>
            <a:endParaRPr lang="nl-NL"/>
          </a:p>
        </p:txBody>
      </p:sp>
      <p:sp>
        <p:nvSpPr>
          <p:cNvPr id="5" name="Footer Placeholder 3"/>
          <p:cNvSpPr>
            <a:spLocks noGrp="1"/>
          </p:cNvSpPr>
          <p:nvPr>
            <p:ph type="ftr" sz="quarter" idx="11"/>
          </p:nvPr>
        </p:nvSpPr>
        <p:spPr/>
        <p:txBody>
          <a:bodyPr/>
          <a:lstStyle/>
          <a:p>
            <a:endParaRPr lang="nl-NL"/>
          </a:p>
        </p:txBody>
      </p:sp>
      <p:sp>
        <p:nvSpPr>
          <p:cNvPr id="6" name="Slide Number Placeholder 4"/>
          <p:cNvSpPr>
            <a:spLocks noGrp="1"/>
          </p:cNvSpPr>
          <p:nvPr>
            <p:ph type="sldNum" sz="quarter" idx="12"/>
          </p:nvPr>
        </p:nvSpPr>
        <p:spPr/>
        <p:txBody>
          <a:bodyPr/>
          <a:lstStyle/>
          <a:p>
            <a:fld id="{31FAFAA0-A3D1-4D85-9913-A9192260D8CC}" type="slidenum">
              <a:rPr lang="nl-NL" smtClean="0"/>
              <a:t>‹nr.›</a:t>
            </a:fld>
            <a:endParaRPr lang="nl-NL"/>
          </a:p>
        </p:txBody>
      </p:sp>
    </p:spTree>
    <p:extLst>
      <p:ext uri="{BB962C8B-B14F-4D97-AF65-F5344CB8AC3E}">
        <p14:creationId xmlns:p14="http://schemas.microsoft.com/office/powerpoint/2010/main" val="4151625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38A26E7-83F5-47B1-99FF-77F606490076}" type="datetimeFigureOut">
              <a:rPr lang="nl-NL" smtClean="0"/>
              <a:t>1-7-2019</a:t>
            </a:fld>
            <a:endParaRPr lang="nl-NL"/>
          </a:p>
        </p:txBody>
      </p:sp>
      <p:sp>
        <p:nvSpPr>
          <p:cNvPr id="5" name="Footer Placeholder 2"/>
          <p:cNvSpPr>
            <a:spLocks noGrp="1"/>
          </p:cNvSpPr>
          <p:nvPr>
            <p:ph type="ftr" sz="quarter" idx="11"/>
          </p:nvPr>
        </p:nvSpPr>
        <p:spPr/>
        <p:txBody>
          <a:bodyPr/>
          <a:lstStyle/>
          <a:p>
            <a:endParaRPr lang="nl-NL"/>
          </a:p>
        </p:txBody>
      </p:sp>
      <p:sp>
        <p:nvSpPr>
          <p:cNvPr id="6" name="Slide Number Placeholder 3"/>
          <p:cNvSpPr>
            <a:spLocks noGrp="1"/>
          </p:cNvSpPr>
          <p:nvPr>
            <p:ph type="sldNum" sz="quarter" idx="12"/>
          </p:nvPr>
        </p:nvSpPr>
        <p:spPr/>
        <p:txBody>
          <a:bodyPr/>
          <a:lstStyle/>
          <a:p>
            <a:fld id="{31FAFAA0-A3D1-4D85-9913-A9192260D8CC}" type="slidenum">
              <a:rPr lang="nl-NL" smtClean="0"/>
              <a:t>‹nr.›</a:t>
            </a:fld>
            <a:endParaRPr lang="nl-NL"/>
          </a:p>
        </p:txBody>
      </p:sp>
    </p:spTree>
    <p:extLst>
      <p:ext uri="{BB962C8B-B14F-4D97-AF65-F5344CB8AC3E}">
        <p14:creationId xmlns:p14="http://schemas.microsoft.com/office/powerpoint/2010/main" val="3676143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nl-NL" smtClean="0"/>
              <a:t>Klik om de stijl te bewerken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7" name="Date Placeholder 4"/>
          <p:cNvSpPr>
            <a:spLocks noGrp="1"/>
          </p:cNvSpPr>
          <p:nvPr>
            <p:ph type="dt" sz="half" idx="10"/>
          </p:nvPr>
        </p:nvSpPr>
        <p:spPr/>
        <p:txBody>
          <a:bodyPr/>
          <a:lstStyle/>
          <a:p>
            <a:fld id="{E38A26E7-83F5-47B1-99FF-77F606490076}" type="datetimeFigureOut">
              <a:rPr lang="nl-NL" smtClean="0"/>
              <a:t>1-7-2019</a:t>
            </a:fld>
            <a:endParaRPr lang="nl-NL"/>
          </a:p>
        </p:txBody>
      </p:sp>
      <p:sp>
        <p:nvSpPr>
          <p:cNvPr id="5" name="Footer Placeholder 5"/>
          <p:cNvSpPr>
            <a:spLocks noGrp="1"/>
          </p:cNvSpPr>
          <p:nvPr>
            <p:ph type="ftr" sz="quarter" idx="11"/>
          </p:nvPr>
        </p:nvSpPr>
        <p:spPr/>
        <p:txBody>
          <a:bodyPr/>
          <a:lstStyle/>
          <a:p>
            <a:endParaRPr lang="nl-NL"/>
          </a:p>
        </p:txBody>
      </p:sp>
      <p:sp>
        <p:nvSpPr>
          <p:cNvPr id="6" name="Slide Number Placeholder 6"/>
          <p:cNvSpPr>
            <a:spLocks noGrp="1"/>
          </p:cNvSpPr>
          <p:nvPr>
            <p:ph type="sldNum" sz="quarter" idx="12"/>
          </p:nvPr>
        </p:nvSpPr>
        <p:spPr/>
        <p:txBody>
          <a:bodyPr/>
          <a:lstStyle/>
          <a:p>
            <a:fld id="{31FAFAA0-A3D1-4D85-9913-A9192260D8CC}" type="slidenum">
              <a:rPr lang="nl-NL" smtClean="0"/>
              <a:t>‹nr.›</a:t>
            </a:fld>
            <a:endParaRPr lang="nl-NL"/>
          </a:p>
        </p:txBody>
      </p:sp>
    </p:spTree>
    <p:extLst>
      <p:ext uri="{BB962C8B-B14F-4D97-AF65-F5344CB8AC3E}">
        <p14:creationId xmlns:p14="http://schemas.microsoft.com/office/powerpoint/2010/main" val="1750295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E38A26E7-83F5-47B1-99FF-77F606490076}" type="datetimeFigureOut">
              <a:rPr lang="nl-NL" smtClean="0"/>
              <a:t>1-7-2019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FAFAA0-A3D1-4D85-9913-A9192260D8CC}" type="slidenum">
              <a:rPr lang="nl-NL" smtClean="0"/>
              <a:t>‹nr.›</a:t>
            </a:fld>
            <a:endParaRPr lang="nl-NL"/>
          </a:p>
        </p:txBody>
      </p:sp>
    </p:spTree>
    <p:extLst>
      <p:ext uri="{BB962C8B-B14F-4D97-AF65-F5344CB8AC3E}">
        <p14:creationId xmlns:p14="http://schemas.microsoft.com/office/powerpoint/2010/main" val="3075984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l-NL" smtClean="0"/>
              <a:t>Klik om de stijl te bewerken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38A26E7-83F5-47B1-99FF-77F606490076}" type="datetimeFigureOut">
              <a:rPr lang="nl-NL" smtClean="0"/>
              <a:t>1-7-2019</a:t>
            </a:fld>
            <a:endParaRPr lang="nl-N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nl-N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1FAFAA0-A3D1-4D85-9913-A9192260D8CC}" type="slidenum">
              <a:rPr lang="nl-NL" smtClean="0"/>
              <a:t>‹nr.›</a:t>
            </a:fld>
            <a:endParaRPr lang="nl-NL"/>
          </a:p>
        </p:txBody>
      </p:sp>
    </p:spTree>
    <p:extLst>
      <p:ext uri="{BB962C8B-B14F-4D97-AF65-F5344CB8AC3E}">
        <p14:creationId xmlns:p14="http://schemas.microsoft.com/office/powerpoint/2010/main" val="726322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35726" y="909613"/>
            <a:ext cx="8825658" cy="947057"/>
          </a:xfrm>
        </p:spPr>
        <p:txBody>
          <a:bodyPr/>
          <a:lstStyle/>
          <a:p>
            <a:pPr algn="ctr"/>
            <a:r>
              <a:rPr lang="nl-NL" dirty="0" smtClean="0"/>
              <a:t>Les 2. Wat </a:t>
            </a:r>
            <a:r>
              <a:rPr lang="nl-NL" dirty="0" smtClean="0"/>
              <a:t>kost het</a:t>
            </a:r>
            <a:endParaRPr lang="nl-NL" dirty="0"/>
          </a:p>
        </p:txBody>
      </p:sp>
      <p:sp>
        <p:nvSpPr>
          <p:cNvPr id="3" name="Ondertitel 2"/>
          <p:cNvSpPr>
            <a:spLocks noGrp="1"/>
          </p:cNvSpPr>
          <p:nvPr>
            <p:ph type="subTitle" idx="1"/>
          </p:nvPr>
        </p:nvSpPr>
        <p:spPr>
          <a:xfrm>
            <a:off x="1363960" y="2455605"/>
            <a:ext cx="6421503" cy="861420"/>
          </a:xfrm>
        </p:spPr>
        <p:txBody>
          <a:bodyPr/>
          <a:lstStyle/>
          <a:p>
            <a:r>
              <a:rPr lang="nl-NL" dirty="0" smtClean="0"/>
              <a:t>Van kosten naar prijs</a:t>
            </a:r>
          </a:p>
          <a:p>
            <a:r>
              <a:rPr lang="nl-NL" dirty="0" smtClean="0"/>
              <a:t>						Eerst verdien modellen</a:t>
            </a:r>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6195" y="1856670"/>
            <a:ext cx="3456867" cy="3782130"/>
          </a:xfrm>
          <a:prstGeom prst="rect">
            <a:avLst/>
          </a:prstGeom>
        </p:spPr>
      </p:pic>
    </p:spTree>
    <p:extLst>
      <p:ext uri="{BB962C8B-B14F-4D97-AF65-F5344CB8AC3E}">
        <p14:creationId xmlns:p14="http://schemas.microsoft.com/office/powerpoint/2010/main" val="3812408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6111" y="261129"/>
            <a:ext cx="9404723" cy="1400530"/>
          </a:xfrm>
        </p:spPr>
        <p:txBody>
          <a:bodyPr/>
          <a:lstStyle/>
          <a:p>
            <a:r>
              <a:rPr lang="nl-NL" dirty="0" smtClean="0"/>
              <a:t>We willen wat verdienen maar welk model kiezen we (1)?</a:t>
            </a:r>
            <a:endParaRPr lang="nl-NL" dirty="0"/>
          </a:p>
        </p:txBody>
      </p:sp>
      <p:sp>
        <p:nvSpPr>
          <p:cNvPr id="3" name="Tijdelijke aanduiding voor inhoud 2"/>
          <p:cNvSpPr>
            <a:spLocks noGrp="1"/>
          </p:cNvSpPr>
          <p:nvPr>
            <p:ph idx="1"/>
          </p:nvPr>
        </p:nvSpPr>
        <p:spPr>
          <a:xfrm>
            <a:off x="1121600" y="1661659"/>
            <a:ext cx="10052368" cy="4976885"/>
          </a:xfrm>
        </p:spPr>
        <p:txBody>
          <a:bodyPr>
            <a:normAutofit lnSpcReduction="10000"/>
          </a:bodyPr>
          <a:lstStyle/>
          <a:p>
            <a:r>
              <a:rPr lang="nl-NL" dirty="0" smtClean="0"/>
              <a:t>Het abonnementsmodel (voorbeelden, wie?)</a:t>
            </a:r>
            <a:endParaRPr lang="nl-NL" dirty="0"/>
          </a:p>
          <a:p>
            <a:pPr lvl="3"/>
            <a:r>
              <a:rPr lang="nl-NL" dirty="0" err="1" smtClean="0"/>
              <a:t>Bloemon</a:t>
            </a:r>
            <a:endParaRPr lang="nl-NL" dirty="0" smtClean="0"/>
          </a:p>
          <a:p>
            <a:pPr lvl="3"/>
            <a:r>
              <a:rPr lang="nl-NL" dirty="0" err="1" smtClean="0"/>
              <a:t>Hello</a:t>
            </a:r>
            <a:r>
              <a:rPr lang="nl-NL" dirty="0" smtClean="0"/>
              <a:t> </a:t>
            </a:r>
            <a:r>
              <a:rPr lang="nl-NL" dirty="0" err="1" smtClean="0"/>
              <a:t>fresh</a:t>
            </a:r>
            <a:endParaRPr lang="nl-NL" dirty="0" smtClean="0"/>
          </a:p>
          <a:p>
            <a:pPr lvl="1"/>
            <a:r>
              <a:rPr lang="nl-NL" dirty="0" smtClean="0"/>
              <a:t>Dat is een vast bedrag over een bepaalde periode. Je krijgt elke periode een pakketje met een bepaalde waarde. De klant wordt eigenaar van het product.</a:t>
            </a:r>
          </a:p>
          <a:p>
            <a:r>
              <a:rPr lang="nl-NL" dirty="0" smtClean="0"/>
              <a:t>Wat is het voordeel voor de klant?</a:t>
            </a:r>
          </a:p>
          <a:p>
            <a:endParaRPr lang="nl-NL" dirty="0"/>
          </a:p>
          <a:p>
            <a:r>
              <a:rPr lang="nl-NL" dirty="0" smtClean="0"/>
              <a:t>Lease model (Voorbeelden, wie?)</a:t>
            </a:r>
          </a:p>
          <a:p>
            <a:pPr lvl="3"/>
            <a:r>
              <a:rPr lang="nl-NL" dirty="0" smtClean="0"/>
              <a:t>auto lease</a:t>
            </a:r>
          </a:p>
          <a:p>
            <a:pPr lvl="3"/>
            <a:r>
              <a:rPr lang="nl-NL" dirty="0" smtClean="0"/>
              <a:t>Puppy lease</a:t>
            </a:r>
          </a:p>
          <a:p>
            <a:pPr lvl="3"/>
            <a:r>
              <a:rPr lang="nl-NL" dirty="0" smtClean="0"/>
              <a:t>Leasen van landbouwvoertuigen</a:t>
            </a:r>
          </a:p>
          <a:p>
            <a:pPr lvl="1"/>
            <a:r>
              <a:rPr lang="nl-NL" dirty="0" smtClean="0"/>
              <a:t>Klant betaald voor het gebruik van het product. Gebruikt de klant het niet, dan betaald hij ook niets. De klant is geen eigenaar van het product.</a:t>
            </a:r>
          </a:p>
          <a:p>
            <a:r>
              <a:rPr lang="nl-NL" dirty="0" smtClean="0"/>
              <a:t>Wat is het voordeel voor de klant?</a:t>
            </a:r>
          </a:p>
          <a:p>
            <a:endParaRPr lang="nl-NL" dirty="0" smtClean="0"/>
          </a:p>
          <a:p>
            <a:pPr lvl="3"/>
            <a:endParaRPr lang="nl-NL" dirty="0" smtClean="0"/>
          </a:p>
        </p:txBody>
      </p:sp>
    </p:spTree>
    <p:extLst>
      <p:ext uri="{BB962C8B-B14F-4D97-AF65-F5344CB8AC3E}">
        <p14:creationId xmlns:p14="http://schemas.microsoft.com/office/powerpoint/2010/main" val="3139266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7" presetClass="entr" presetSubtype="0" fill="hold"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7" presetClass="entr" presetSubtype="0" fill="hold"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Effect transition="in" filter="fade">
                                      <p:cBhvr>
                                        <p:cTn id="77" dur="1000"/>
                                        <p:tgtEl>
                                          <p:spTgt spid="3">
                                            <p:txEl>
                                              <p:pRg st="11" end="11"/>
                                            </p:txEl>
                                          </p:spTgt>
                                        </p:tgtEl>
                                      </p:cBhvr>
                                    </p:animEffect>
                                    <p:anim calcmode="lin" valueType="num">
                                      <p:cBhvr>
                                        <p:cTn id="7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We willen wat </a:t>
            </a:r>
            <a:r>
              <a:rPr lang="nl-NL" dirty="0" smtClean="0"/>
              <a:t>verdienen </a:t>
            </a:r>
            <a:r>
              <a:rPr lang="nl-NL" dirty="0"/>
              <a:t>maar welk model kiezen </a:t>
            </a:r>
            <a:r>
              <a:rPr lang="nl-NL" dirty="0" smtClean="0"/>
              <a:t>we (2)?</a:t>
            </a:r>
            <a:endParaRPr lang="nl-NL" dirty="0"/>
          </a:p>
        </p:txBody>
      </p:sp>
      <p:sp>
        <p:nvSpPr>
          <p:cNvPr id="3" name="Tijdelijke aanduiding voor inhoud 2"/>
          <p:cNvSpPr>
            <a:spLocks noGrp="1"/>
          </p:cNvSpPr>
          <p:nvPr>
            <p:ph idx="1"/>
          </p:nvPr>
        </p:nvSpPr>
        <p:spPr>
          <a:xfrm>
            <a:off x="1103312" y="1853248"/>
            <a:ext cx="9947865" cy="4805082"/>
          </a:xfrm>
        </p:spPr>
        <p:txBody>
          <a:bodyPr>
            <a:normAutofit lnSpcReduction="10000"/>
          </a:bodyPr>
          <a:lstStyle/>
          <a:p>
            <a:r>
              <a:rPr lang="nl-NL" dirty="0" smtClean="0"/>
              <a:t>Het </a:t>
            </a:r>
            <a:r>
              <a:rPr lang="nl-NL" dirty="0" err="1" smtClean="0"/>
              <a:t>Freemiummodel</a:t>
            </a:r>
            <a:r>
              <a:rPr lang="nl-NL" dirty="0" smtClean="0"/>
              <a:t> (nog nooit van gehoord..!..? En toch ken je het)</a:t>
            </a:r>
          </a:p>
          <a:p>
            <a:pPr lvl="3"/>
            <a:r>
              <a:rPr lang="nl-NL" dirty="0" smtClean="0"/>
              <a:t>De klant krijgt het eerste deel voor weinig of voor niets. (herkent iemand dit al?)</a:t>
            </a:r>
          </a:p>
          <a:p>
            <a:pPr lvl="3"/>
            <a:r>
              <a:rPr lang="nl-NL" dirty="0" smtClean="0"/>
              <a:t>Voorbeelden zijn spelletjes/games waar je maar paar levels kunt spelen</a:t>
            </a:r>
          </a:p>
          <a:p>
            <a:pPr lvl="3"/>
            <a:r>
              <a:rPr lang="nl-NL" dirty="0" smtClean="0"/>
              <a:t>Serie boekjes met tekenfilm “er was eens” over het lichaam en daarbij kreeg je onderdelen</a:t>
            </a:r>
          </a:p>
          <a:p>
            <a:pPr lvl="3"/>
            <a:r>
              <a:rPr lang="nl-NL" dirty="0" smtClean="0"/>
              <a:t>Spotify, met reclame gratis zonder moet je betalen</a:t>
            </a:r>
          </a:p>
          <a:p>
            <a:r>
              <a:rPr lang="nl-NL" dirty="0" smtClean="0"/>
              <a:t>Strategisch samenwerken</a:t>
            </a:r>
          </a:p>
          <a:p>
            <a:pPr lvl="3"/>
            <a:r>
              <a:rPr lang="nl-NL" dirty="0" smtClean="0"/>
              <a:t>Daar betrek je de klant (of leverancier) bij het ontwikkelen van je product of dienst. Daardoor krijgt de klant precies wat hij wil, want je stelt samen de eisen voor het product of dienst op.</a:t>
            </a:r>
          </a:p>
          <a:p>
            <a:pPr lvl="3"/>
            <a:r>
              <a:rPr lang="nl-NL" dirty="0" smtClean="0"/>
              <a:t>Voorbeelden zijn het bouwen van een huis samen met een architect</a:t>
            </a:r>
          </a:p>
          <a:p>
            <a:pPr lvl="3"/>
            <a:r>
              <a:rPr lang="nl-NL" dirty="0" smtClean="0"/>
              <a:t>Het ontwerpen van een tuin samen met een landschapsarchitect</a:t>
            </a:r>
          </a:p>
          <a:p>
            <a:pPr lvl="3"/>
            <a:r>
              <a:rPr lang="nl-NL" dirty="0" smtClean="0"/>
              <a:t>Het trainen van blinde geleide honden</a:t>
            </a:r>
          </a:p>
          <a:p>
            <a:r>
              <a:rPr lang="nl-NL" dirty="0" smtClean="0"/>
              <a:t>De simpelste versie “retail”: ik koop in en verkoop het met winst.</a:t>
            </a:r>
          </a:p>
          <a:p>
            <a:pPr lvl="3"/>
            <a:r>
              <a:rPr lang="nl-NL" dirty="0" smtClean="0"/>
              <a:t>Voordeel ik kan zelf kiezen welk product of dienst ik inkoop en verkoop</a:t>
            </a:r>
          </a:p>
          <a:p>
            <a:pPr lvl="3"/>
            <a:r>
              <a:rPr lang="nl-NL" dirty="0" smtClean="0"/>
              <a:t>Nadeel wie is mijn klant, de klant moet maar net dat zoeken wat jij in de aanbieding hebt</a:t>
            </a:r>
            <a:endParaRPr lang="nl-NL" dirty="0"/>
          </a:p>
        </p:txBody>
      </p:sp>
    </p:spTree>
    <p:extLst>
      <p:ext uri="{BB962C8B-B14F-4D97-AF65-F5344CB8AC3E}">
        <p14:creationId xmlns:p14="http://schemas.microsoft.com/office/powerpoint/2010/main" val="2665186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7"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7" presetClass="entr" presetSubtype="0" fill="hold"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7" presetClass="entr" presetSubtype="0" fill="hold"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7" presetClass="entr" presetSubtype="0" fill="hold"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Effect transition="in" filter="fade">
                                      <p:cBhvr>
                                        <p:cTn id="91" dur="1000"/>
                                        <p:tgtEl>
                                          <p:spTgt spid="3">
                                            <p:txEl>
                                              <p:pRg st="12" end="12"/>
                                            </p:txEl>
                                          </p:spTgt>
                                        </p:tgtEl>
                                      </p:cBhvr>
                                    </p:animEffect>
                                    <p:anim calcmode="lin" valueType="num">
                                      <p:cBhvr>
                                        <p:cTn id="9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6111" y="452717"/>
            <a:ext cx="9404723" cy="1306413"/>
          </a:xfrm>
        </p:spPr>
        <p:txBody>
          <a:bodyPr/>
          <a:lstStyle/>
          <a:p>
            <a:pPr algn="ctr"/>
            <a:r>
              <a:rPr lang="nl-NL" dirty="0" smtClean="0"/>
              <a:t>MAAR WAT KOST DAT EN WAT LEVERT HET OP?</a:t>
            </a:r>
            <a:endParaRPr lang="nl-NL" dirty="0"/>
          </a:p>
        </p:txBody>
      </p:sp>
      <p:sp>
        <p:nvSpPr>
          <p:cNvPr id="3" name="Tijdelijke aanduiding voor inhoud 2"/>
          <p:cNvSpPr>
            <a:spLocks noGrp="1"/>
          </p:cNvSpPr>
          <p:nvPr>
            <p:ph idx="1"/>
          </p:nvPr>
        </p:nvSpPr>
        <p:spPr>
          <a:xfrm>
            <a:off x="1075880" y="1759130"/>
            <a:ext cx="10017534" cy="4376056"/>
          </a:xfrm>
        </p:spPr>
        <p:txBody>
          <a:bodyPr>
            <a:normAutofit/>
          </a:bodyPr>
          <a:lstStyle/>
          <a:p>
            <a:r>
              <a:rPr lang="nl-NL" dirty="0" smtClean="0"/>
              <a:t>Stel ik weet dat de klanten op een bepaalde dag in het jaar oliebollen willen</a:t>
            </a:r>
          </a:p>
          <a:p>
            <a:r>
              <a:rPr lang="nl-NL" dirty="0" smtClean="0"/>
              <a:t>Dan zijn er twee opties: 	A ik koop kant en klaar de oliebollen in of</a:t>
            </a:r>
          </a:p>
          <a:p>
            <a:pPr marL="3657600" lvl="8" indent="0">
              <a:buNone/>
            </a:pPr>
            <a:r>
              <a:rPr lang="nl-NL" sz="2000" dirty="0"/>
              <a:t>B ik maak ze </a:t>
            </a:r>
            <a:r>
              <a:rPr lang="nl-NL" sz="2000" dirty="0" smtClean="0"/>
              <a:t>zelf</a:t>
            </a:r>
            <a:endParaRPr lang="nl-NL" dirty="0"/>
          </a:p>
          <a:p>
            <a:r>
              <a:rPr lang="nl-NL" dirty="0" smtClean="0"/>
              <a:t>Optie A inkoop is per oliebol €0,19 per stuk</a:t>
            </a:r>
          </a:p>
          <a:p>
            <a:r>
              <a:rPr lang="nl-NL" dirty="0" smtClean="0"/>
              <a:t>Optie B ik koop meel €0,29 per kilo, gist €0,02 per eenheid, melk €0,50 per liter</a:t>
            </a:r>
          </a:p>
          <a:p>
            <a:pPr marL="0" indent="0">
              <a:buNone/>
            </a:pPr>
            <a:r>
              <a:rPr lang="nl-NL" dirty="0"/>
              <a:t>	</a:t>
            </a:r>
            <a:r>
              <a:rPr lang="nl-NL" dirty="0" smtClean="0"/>
              <a:t>rozijnen €1,50 per kilo en olie €0,60 per liter. Gas kost slechts €1,00 om alle 	oliebollen te maken. Het voorbereiden kost mij een half uur a €20 per uur.</a:t>
            </a:r>
          </a:p>
          <a:p>
            <a:pPr marL="0" indent="0">
              <a:buNone/>
            </a:pPr>
            <a:r>
              <a:rPr lang="nl-NL" dirty="0"/>
              <a:t>	</a:t>
            </a:r>
            <a:r>
              <a:rPr lang="nl-NL" dirty="0" smtClean="0"/>
              <a:t>voor 100 oliebollen heb ik 1 kilo meel, twee eenheden gist, 1,5 liter melk, 0,5 	liter olie en een kwart kilo aan rozijnen nodig</a:t>
            </a:r>
          </a:p>
          <a:p>
            <a:pPr marL="0" indent="0">
              <a:buNone/>
            </a:pPr>
            <a:r>
              <a:rPr lang="nl-NL" dirty="0" smtClean="0"/>
              <a:t>Reken uit welke optie mij het meeste geld oplevert als ik bereken dat ik 1000 oliebollen verkoop en ze kosten in de verkoop 10 voor €6 </a:t>
            </a:r>
            <a:r>
              <a:rPr lang="nl-NL" sz="1200" dirty="0" smtClean="0"/>
              <a:t>(voor het gemak alleen per 10)</a:t>
            </a:r>
          </a:p>
          <a:p>
            <a:endParaRPr lang="nl-NL" dirty="0"/>
          </a:p>
          <a:p>
            <a:endParaRPr lang="nl-NL" dirty="0" smtClean="0"/>
          </a:p>
          <a:p>
            <a:endParaRPr lang="nl-NL" dirty="0"/>
          </a:p>
          <a:p>
            <a:endParaRPr lang="nl-NL" dirty="0" smtClean="0"/>
          </a:p>
        </p:txBody>
      </p:sp>
    </p:spTree>
    <p:extLst>
      <p:ext uri="{BB962C8B-B14F-4D97-AF65-F5344CB8AC3E}">
        <p14:creationId xmlns:p14="http://schemas.microsoft.com/office/powerpoint/2010/main" val="412976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fade">
                                      <p:cBhvr>
                                        <p:cTn id="52" dur="1000"/>
                                        <p:tgtEl>
                                          <p:spTgt spid="3">
                                            <p:txEl>
                                              <p:pRg st="7" end="7"/>
                                            </p:txEl>
                                          </p:spTgt>
                                        </p:tgtEl>
                                      </p:cBhvr>
                                    </p:animEffect>
                                    <p:anim calcmode="lin" valueType="num">
                                      <p:cBhvr>
                                        <p:cTn id="5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6111" y="452718"/>
            <a:ext cx="9404723" cy="888402"/>
          </a:xfrm>
        </p:spPr>
        <p:txBody>
          <a:bodyPr/>
          <a:lstStyle/>
          <a:p>
            <a:pPr algn="ctr"/>
            <a:r>
              <a:rPr lang="nl-NL" dirty="0" smtClean="0"/>
              <a:t>Rekenschema optie B </a:t>
            </a:r>
            <a:endParaRPr lang="nl-NL" dirty="0"/>
          </a:p>
        </p:txBody>
      </p:sp>
      <p:sp>
        <p:nvSpPr>
          <p:cNvPr id="3" name="Tijdelijke aanduiding voor inhoud 2"/>
          <p:cNvSpPr>
            <a:spLocks noGrp="1"/>
          </p:cNvSpPr>
          <p:nvPr>
            <p:ph idx="1"/>
          </p:nvPr>
        </p:nvSpPr>
        <p:spPr>
          <a:xfrm>
            <a:off x="1103312" y="2029097"/>
            <a:ext cx="8946541" cy="4219302"/>
          </a:xfrm>
        </p:spPr>
        <p:txBody>
          <a:bodyPr/>
          <a:lstStyle/>
          <a:p>
            <a:r>
              <a:rPr lang="nl-NL" dirty="0" smtClean="0"/>
              <a:t>Kosten ingrediënten</a:t>
            </a:r>
          </a:p>
          <a:p>
            <a:r>
              <a:rPr lang="nl-NL" u="sng" dirty="0" smtClean="0"/>
              <a:t>Kosten arbeidsloon +</a:t>
            </a:r>
          </a:p>
          <a:p>
            <a:pPr lvl="1"/>
            <a:r>
              <a:rPr lang="nl-NL" sz="2000" dirty="0" smtClean="0"/>
              <a:t>Kosten voorbereiding ofwel de </a:t>
            </a:r>
            <a:r>
              <a:rPr lang="nl-NL" sz="2000" u="sng" dirty="0" smtClean="0"/>
              <a:t>bedrijfskosten</a:t>
            </a:r>
            <a:endParaRPr lang="nl-NL" sz="2000" u="sng" dirty="0"/>
          </a:p>
          <a:p>
            <a:pPr lvl="1"/>
            <a:r>
              <a:rPr lang="nl-NL" sz="2000" u="sng" dirty="0" smtClean="0"/>
              <a:t>Winstopslag is 30% + </a:t>
            </a:r>
            <a:r>
              <a:rPr lang="nl-NL" sz="1200" u="sng" dirty="0" smtClean="0"/>
              <a:t>(dit is de minimale opslag)</a:t>
            </a:r>
          </a:p>
          <a:p>
            <a:pPr lvl="2"/>
            <a:r>
              <a:rPr lang="nl-NL" sz="1800" dirty="0" smtClean="0"/>
              <a:t>Dit is </a:t>
            </a:r>
            <a:r>
              <a:rPr lang="nl-NL" sz="2000" dirty="0" smtClean="0"/>
              <a:t>minimale</a:t>
            </a:r>
            <a:r>
              <a:rPr lang="nl-NL" sz="1800" dirty="0" smtClean="0"/>
              <a:t> verkoopprijs</a:t>
            </a:r>
          </a:p>
          <a:p>
            <a:endParaRPr lang="nl-NL" sz="2200" dirty="0"/>
          </a:p>
          <a:p>
            <a:r>
              <a:rPr lang="nl-NL" sz="2200" dirty="0" smtClean="0"/>
              <a:t>Welke optie levert mij het meeste op. Werk dit uit en controleer je berekening bij een klasgenoot. </a:t>
            </a:r>
          </a:p>
          <a:p>
            <a:r>
              <a:rPr lang="nl-NL" sz="2200" dirty="0" smtClean="0"/>
              <a:t>Maak de berekening digitaal (Word of Excel) want dit is één van de “portfolio” opdrachten die ingeleverd worden. </a:t>
            </a:r>
          </a:p>
          <a:p>
            <a:pPr lvl="2"/>
            <a:endParaRPr lang="nl-NL" sz="1800" u="sng" dirty="0"/>
          </a:p>
        </p:txBody>
      </p:sp>
    </p:spTree>
    <p:extLst>
      <p:ext uri="{BB962C8B-B14F-4D97-AF65-F5344CB8AC3E}">
        <p14:creationId xmlns:p14="http://schemas.microsoft.com/office/powerpoint/2010/main" val="2969258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6111" y="452718"/>
            <a:ext cx="9404723" cy="844859"/>
          </a:xfrm>
        </p:spPr>
        <p:txBody>
          <a:bodyPr/>
          <a:lstStyle/>
          <a:p>
            <a:r>
              <a:rPr lang="nl-NL" dirty="0" smtClean="0"/>
              <a:t>Hoe zit dat met de korting?</a:t>
            </a:r>
            <a:endParaRPr lang="nl-NL" dirty="0"/>
          </a:p>
        </p:txBody>
      </p:sp>
      <p:sp>
        <p:nvSpPr>
          <p:cNvPr id="3" name="Tijdelijke aanduiding voor inhoud 2"/>
          <p:cNvSpPr>
            <a:spLocks noGrp="1"/>
          </p:cNvSpPr>
          <p:nvPr>
            <p:ph idx="1"/>
          </p:nvPr>
        </p:nvSpPr>
        <p:spPr>
          <a:xfrm>
            <a:off x="1103312" y="1663338"/>
            <a:ext cx="9997504" cy="4585062"/>
          </a:xfrm>
        </p:spPr>
        <p:txBody>
          <a:bodyPr>
            <a:normAutofit lnSpcReduction="10000"/>
          </a:bodyPr>
          <a:lstStyle/>
          <a:p>
            <a:r>
              <a:rPr lang="nl-NL" dirty="0" smtClean="0"/>
              <a:t>De zaken lopen goed, maar tegen de avond heb</a:t>
            </a:r>
            <a:r>
              <a:rPr lang="nl-NL" dirty="0"/>
              <a:t> </a:t>
            </a:r>
            <a:r>
              <a:rPr lang="nl-NL" dirty="0" smtClean="0"/>
              <a:t>ik, met nog een half uur te gaan, nog 80 oliebollen over.</a:t>
            </a:r>
          </a:p>
          <a:p>
            <a:r>
              <a:rPr lang="nl-NL" dirty="0" smtClean="0"/>
              <a:t>Hoeveel </a:t>
            </a:r>
            <a:r>
              <a:rPr lang="nl-NL" u="sng" dirty="0" smtClean="0"/>
              <a:t>korting</a:t>
            </a:r>
            <a:r>
              <a:rPr lang="nl-NL" dirty="0" smtClean="0"/>
              <a:t> in €’s mag ik bij beide opties geven zodat ik nog net geen verlies op de oliebollen maak (ik verkoop ze dus tegen kostprijs). </a:t>
            </a:r>
          </a:p>
          <a:p>
            <a:endParaRPr lang="nl-NL" dirty="0"/>
          </a:p>
          <a:p>
            <a:r>
              <a:rPr lang="nl-NL" dirty="0" smtClean="0"/>
              <a:t>Maak nu voor beide opties een berekening en sla die op in het zelfde bestand van de vorige berekening</a:t>
            </a:r>
          </a:p>
          <a:p>
            <a:endParaRPr lang="nl-NL" dirty="0"/>
          </a:p>
          <a:p>
            <a:endParaRPr lang="nl-NL" dirty="0" smtClean="0"/>
          </a:p>
          <a:p>
            <a:r>
              <a:rPr lang="nl-NL" dirty="0" smtClean="0"/>
              <a:t>Dit is een onderdeel van Myspot met het boekje “Marketingplan bedenken”</a:t>
            </a:r>
          </a:p>
          <a:p>
            <a:r>
              <a:rPr lang="nl-NL" dirty="0" smtClean="0"/>
              <a:t>Lees dit boekje door, want voor de eindtoets worden hier vragen uit gehaald en een aantal onderdelen kennen jullie al.</a:t>
            </a:r>
            <a:endParaRPr lang="nl-NL" dirty="0"/>
          </a:p>
        </p:txBody>
      </p:sp>
    </p:spTree>
    <p:extLst>
      <p:ext uri="{BB962C8B-B14F-4D97-AF65-F5344CB8AC3E}">
        <p14:creationId xmlns:p14="http://schemas.microsoft.com/office/powerpoint/2010/main" val="2055893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1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6" end="6"/>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1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0" dur="1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473</TotalTime>
  <Words>533</Words>
  <Application>Microsoft Office PowerPoint</Application>
  <PresentationFormat>Breedbeeld</PresentationFormat>
  <Paragraphs>59</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Century Gothic</vt:lpstr>
      <vt:lpstr>Wingdings 3</vt:lpstr>
      <vt:lpstr>Ion</vt:lpstr>
      <vt:lpstr>Les 2. Wat kost het</vt:lpstr>
      <vt:lpstr>We willen wat verdienen maar welk model kiezen we (1)?</vt:lpstr>
      <vt:lpstr>We willen wat verdienen maar welk model kiezen we (2)?</vt:lpstr>
      <vt:lpstr>MAAR WAT KOST DAT EN WAT LEVERT HET OP?</vt:lpstr>
      <vt:lpstr>Rekenschema optie B </vt:lpstr>
      <vt:lpstr>Hoe zit dat met de korting?</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1 wat kost het</dc:title>
  <dc:creator>Géraar de Jong</dc:creator>
  <cp:lastModifiedBy>Géraar de Jong</cp:lastModifiedBy>
  <cp:revision>36</cp:revision>
  <dcterms:created xsi:type="dcterms:W3CDTF">2019-06-05T20:52:58Z</dcterms:created>
  <dcterms:modified xsi:type="dcterms:W3CDTF">2019-07-01T21:30:06Z</dcterms:modified>
</cp:coreProperties>
</file>